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3" r:id="rId1"/>
  </p:sldMasterIdLst>
  <p:notesMasterIdLst>
    <p:notesMasterId r:id="rId12"/>
  </p:notesMasterIdLst>
  <p:sldIdLst>
    <p:sldId id="257" r:id="rId2"/>
    <p:sldId id="259" r:id="rId3"/>
    <p:sldId id="261" r:id="rId4"/>
    <p:sldId id="262" r:id="rId5"/>
    <p:sldId id="263" r:id="rId6"/>
    <p:sldId id="266" r:id="rId7"/>
    <p:sldId id="265" r:id="rId8"/>
    <p:sldId id="260" r:id="rId9"/>
    <p:sldId id="267" r:id="rId10"/>
    <p:sldId id="25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84"/>
    <a:srgbClr val="5FC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58DFE-2E42-43CF-9853-647A6C90BBE5}" type="datetimeFigureOut">
              <a:rPr lang="LID4096" smtClean="0"/>
              <a:t>09/12/2025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2A182-1905-4E68-9834-91F7DAD6A9D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65528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74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AB70-D3ED-4281-B6A9-15666115E052}" type="datetime1">
              <a:rPr lang="LID4096" smtClean="0"/>
              <a:t>09/12/2025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9819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LID4096" smtClean="0"/>
              <a:t>09/12/2025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12962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LID4096" smtClean="0"/>
              <a:t>09/12/2025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619091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LID4096" smtClean="0"/>
              <a:t>09/12/2025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7090807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LID4096" smtClean="0"/>
              <a:t>09/12/2025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2894890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LID4096" smtClean="0"/>
              <a:t>09/12/2025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63281423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CE63-2925-47E9-8148-ED56DB7B752E}" type="datetime1">
              <a:rPr lang="LID4096" smtClean="0"/>
              <a:t>09/12/2025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93889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ED08-5519-4064-861B-63648B036C6D}" type="datetime1">
              <a:rPr lang="LID4096" smtClean="0"/>
              <a:t>09/12/2025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7751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95EE-8216-4953-A17A-4F5DA22E5560}" type="datetime1">
              <a:rPr lang="LID4096" smtClean="0"/>
              <a:t>09/12/2025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9567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CBA7-2AB1-41A0-8A95-EF474F0F156C}" type="datetime1">
              <a:rPr lang="LID4096" smtClean="0"/>
              <a:t>09/12/2025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156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4315-B90D-4CA6-9127-F79739044021}" type="datetime1">
              <a:rPr lang="LID4096" smtClean="0"/>
              <a:t>09/12/2025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2379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4950-9D66-4094-83AD-543D00588B8F}" type="datetime1">
              <a:rPr lang="LID4096" smtClean="0"/>
              <a:t>09/12/2025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1140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6EE6-00BC-4182-89CF-0FE8B18094D8}" type="datetime1">
              <a:rPr lang="LID4096" smtClean="0"/>
              <a:t>09/12/2025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190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BD05-B17B-4094-87CC-7F8425C00083}" type="datetime1">
              <a:rPr lang="LID4096" smtClean="0"/>
              <a:t>09/12/2025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237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DC37-B767-4BE5-B161-18DD5F0A442D}" type="datetime1">
              <a:rPr lang="LID4096" smtClean="0"/>
              <a:t>09/12/2025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1579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B680-CD22-438A-813E-90B26DBD96CF}" type="datetime1">
              <a:rPr lang="LID4096" smtClean="0"/>
              <a:t>09/12/2025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6393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AD1EE-ADBF-4689-B862-4B60D3FEEBBC}" type="datetime1">
              <a:rPr lang="LID4096" smtClean="0"/>
              <a:t>09/12/2025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239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82896B-A150-4591-A3FB-6D509BA66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723" y="1842517"/>
            <a:ext cx="1564033" cy="1901733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02A01C-5037-4788-21F4-2AE17BD13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4131" y="179290"/>
            <a:ext cx="5781367" cy="1390539"/>
          </a:xfrm>
        </p:spPr>
        <p:txBody>
          <a:bodyPr anchor="ctr">
            <a:noAutofit/>
          </a:bodyPr>
          <a:lstStyle/>
          <a:p>
            <a:r>
              <a:rPr lang="en-GB" sz="2800" b="1" dirty="0">
                <a:solidFill>
                  <a:schemeClr val="tx1"/>
                </a:solidFill>
                <a:latin typeface="Times" panose="02020603050405020304" pitchFamily="18" charset="0"/>
              </a:rPr>
              <a:t>Detection of MRSA colonization in patients admitted at JM Kariuki County Hospital in Nyandarua County, Kenya</a:t>
            </a:r>
            <a:endParaRPr lang="LID4096" sz="2800" dirty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pic>
        <p:nvPicPr>
          <p:cNvPr id="8" name="Picture 7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EB773337-D6EB-7AA9-3161-005293C1C9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1" y="1491546"/>
            <a:ext cx="3856774" cy="38664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E19D2-11B7-8886-50FE-91F2A3A57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98" y="2793384"/>
            <a:ext cx="5245399" cy="1889820"/>
          </a:xfrm>
        </p:spPr>
        <p:txBody>
          <a:bodyPr anchor="t">
            <a:normAutofit fontScale="92500" lnSpcReduction="10000"/>
          </a:bodyPr>
          <a:lstStyle/>
          <a:p>
            <a:r>
              <a:rPr lang="en-ZA" sz="2400" dirty="0">
                <a:latin typeface="Times" panose="02020603050405020304" pitchFamily="18" charset="0"/>
                <a:cs typeface="Arial" panose="020B0604020202020204" pitchFamily="34" charset="0"/>
              </a:rPr>
              <a:t>Emma </a:t>
            </a:r>
            <a:r>
              <a:rPr lang="en-ZA" sz="2400" dirty="0" err="1">
                <a:latin typeface="Times" panose="02020603050405020304" pitchFamily="18" charset="0"/>
                <a:cs typeface="Arial" panose="020B0604020202020204" pitchFamily="34" charset="0"/>
              </a:rPr>
              <a:t>Nyambura</a:t>
            </a:r>
            <a:r>
              <a:rPr lang="en-ZA" sz="2400" dirty="0">
                <a:latin typeface="Times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ZA" sz="2400" dirty="0" err="1">
                <a:latin typeface="Times" panose="02020603050405020304" pitchFamily="18" charset="0"/>
                <a:cs typeface="Arial" panose="020B0604020202020204" pitchFamily="34" charset="0"/>
              </a:rPr>
              <a:t>Wanjenga</a:t>
            </a:r>
            <a:endParaRPr lang="en-ZA" sz="2400" dirty="0">
              <a:latin typeface="Times" panose="02020603050405020304" pitchFamily="18" charset="0"/>
              <a:cs typeface="Arial" panose="020B0604020202020204" pitchFamily="34" charset="0"/>
            </a:endParaRPr>
          </a:p>
          <a:p>
            <a:r>
              <a:rPr lang="en-ZA" sz="2400" dirty="0">
                <a:latin typeface="Times" panose="02020603050405020304" pitchFamily="18" charset="0"/>
                <a:cs typeface="Arial" panose="020B0604020202020204" pitchFamily="34" charset="0"/>
              </a:rPr>
              <a:t>MLO</a:t>
            </a:r>
          </a:p>
          <a:p>
            <a:r>
              <a:rPr lang="en-ZA" sz="2400" dirty="0">
                <a:latin typeface="Times" panose="02020603050405020304" pitchFamily="18" charset="0"/>
                <a:cs typeface="Arial" panose="020B0604020202020204" pitchFamily="34" charset="0"/>
              </a:rPr>
              <a:t>J.M. Kariuki County </a:t>
            </a:r>
            <a:r>
              <a:rPr lang="en-ZA" sz="2400" dirty="0" err="1">
                <a:latin typeface="Times" panose="02020603050405020304" pitchFamily="18" charset="0"/>
                <a:cs typeface="Arial" panose="020B0604020202020204" pitchFamily="34" charset="0"/>
              </a:rPr>
              <a:t>Referal</a:t>
            </a:r>
            <a:r>
              <a:rPr lang="en-ZA" sz="2400" dirty="0">
                <a:latin typeface="Times" panose="02020603050405020304" pitchFamily="18" charset="0"/>
                <a:cs typeface="Arial" panose="020B0604020202020204" pitchFamily="34" charset="0"/>
              </a:rPr>
              <a:t> Hospital, Nyandarua County</a:t>
            </a:r>
          </a:p>
          <a:p>
            <a:r>
              <a:rPr lang="en-ZA" sz="900" dirty="0">
                <a:latin typeface="Times" panose="02020603050405020304" pitchFamily="18" charset="0"/>
                <a:cs typeface="Arial" panose="020B0604020202020204" pitchFamily="34" charset="0"/>
              </a:rPr>
              <a:t>Department of Health</a:t>
            </a:r>
          </a:p>
          <a:p>
            <a:endParaRPr lang="LID4096" sz="1600" dirty="0">
              <a:solidFill>
                <a:srgbClr val="005B84"/>
              </a:solidFill>
              <a:latin typeface="Times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B2FBD-0A7F-F098-F07E-2484F2589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2553" y="6041362"/>
            <a:ext cx="56618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0D0C9AF-4D20-49D8-81AA-701CE21054A6}" type="slidenum">
              <a:rPr lang="LID4096">
                <a:solidFill>
                  <a:srgbClr val="5FCBEF"/>
                </a:solidFill>
              </a:rPr>
              <a:pPr>
                <a:spcAft>
                  <a:spcPts val="600"/>
                </a:spcAft>
              </a:pPr>
              <a:t>1</a:t>
            </a:fld>
            <a:endParaRPr lang="LID4096" dirty="0">
              <a:solidFill>
                <a:srgbClr val="5FCBEF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1AEC80A-7A40-D80C-3C7A-5A65C644BB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1979193" y="5881688"/>
            <a:ext cx="8702640" cy="365125"/>
          </a:xfrm>
        </p:spPr>
        <p:txBody>
          <a:bodyPr/>
          <a:lstStyle/>
          <a:p>
            <a:r>
              <a:rPr lang="en-US" sz="1400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LID4096" sz="2800" dirty="0">
              <a:solidFill>
                <a:srgbClr val="005B84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03E9B44-688C-2128-90AF-05A21FDE575F}"/>
              </a:ext>
            </a:extLst>
          </p:cNvPr>
          <p:cNvSpPr txBox="1">
            <a:spLocks/>
          </p:cNvSpPr>
          <p:nvPr/>
        </p:nvSpPr>
        <p:spPr>
          <a:xfrm>
            <a:off x="4882967" y="2520623"/>
            <a:ext cx="1957132" cy="844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Head Shot</a:t>
            </a:r>
            <a:endParaRPr lang="en-ZA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Camera 8">
            <a:extLst>
              <a:ext uri="{FF2B5EF4-FFF2-40B4-BE49-F238E27FC236}">
                <a16:creationId xmlns:a16="http://schemas.microsoft.com/office/drawing/2014/main" id="{637255D0-F9C3-D4F7-A997-2989F6920D10}"/>
              </a:ext>
            </a:extLst>
          </p:cNvPr>
          <p:cNvGrpSpPr/>
          <p:nvPr/>
        </p:nvGrpSpPr>
        <p:grpSpPr>
          <a:xfrm>
            <a:off x="4879793" y="1729503"/>
            <a:ext cx="2057400" cy="2057400"/>
            <a:chOff x="4879793" y="1729503"/>
            <a:chExt cx="2057400" cy="20574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93851DA-2B51-4971-9FE6-24690202BE76}"/>
                </a:ext>
              </a:extLst>
            </p:cNvPr>
            <p:cNvSpPr/>
            <p:nvPr/>
          </p:nvSpPr>
          <p:spPr>
            <a:xfrm>
              <a:off x="4879793" y="1729503"/>
              <a:ext cx="2057400" cy="2057400"/>
            </a:xfrm>
            <a:custGeom>
              <a:avLst/>
              <a:gdLst>
                <a:gd name="connsiteX0" fmla="*/ 0 w 2057400"/>
                <a:gd name="connsiteY0" fmla="*/ 0 h 2057400"/>
                <a:gd name="connsiteX1" fmla="*/ 2057400 w 2057400"/>
                <a:gd name="connsiteY1" fmla="*/ 0 h 2057400"/>
                <a:gd name="connsiteX2" fmla="*/ 2057400 w 2057400"/>
                <a:gd name="connsiteY2" fmla="*/ 2057400 h 2057400"/>
                <a:gd name="connsiteX3" fmla="*/ 0 w 2057400"/>
                <a:gd name="connsiteY3" fmla="*/ 205740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2057400">
                  <a:moveTo>
                    <a:pt x="0" y="0"/>
                  </a:moveTo>
                  <a:lnTo>
                    <a:pt x="2057400" y="0"/>
                  </a:lnTo>
                  <a:lnTo>
                    <a:pt x="2057400" y="2057400"/>
                  </a:lnTo>
                  <a:lnTo>
                    <a:pt x="0" y="2057400"/>
                  </a:lnTo>
                  <a:close/>
                </a:path>
              </a:pathLst>
            </a:custGeom>
            <a:solidFill>
              <a:srgbClr val="FFFFFF"/>
            </a:solidFill>
            <a:ln w="5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KE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2487516-AD25-4636-9BF9-31AD95D5C051}"/>
                </a:ext>
              </a:extLst>
            </p:cNvPr>
            <p:cNvSpPr/>
            <p:nvPr/>
          </p:nvSpPr>
          <p:spPr>
            <a:xfrm>
              <a:off x="4831573" y="1681878"/>
              <a:ext cx="2137767" cy="2133600"/>
            </a:xfrm>
            <a:custGeom>
              <a:avLst/>
              <a:gdLst>
                <a:gd name="connsiteX0" fmla="*/ 2116336 w 2137767"/>
                <a:gd name="connsiteY0" fmla="*/ 0 h 2133600"/>
                <a:gd name="connsiteX1" fmla="*/ 2137767 w 2137767"/>
                <a:gd name="connsiteY1" fmla="*/ 0 h 2133600"/>
                <a:gd name="connsiteX2" fmla="*/ 2137767 w 2137767"/>
                <a:gd name="connsiteY2" fmla="*/ 2133600 h 2133600"/>
                <a:gd name="connsiteX3" fmla="*/ 2116336 w 2137767"/>
                <a:gd name="connsiteY3" fmla="*/ 2133600 h 2133600"/>
                <a:gd name="connsiteX4" fmla="*/ 21431 w 2137767"/>
                <a:gd name="connsiteY4" fmla="*/ 2133600 h 2133600"/>
                <a:gd name="connsiteX5" fmla="*/ 21431 w 2137767"/>
                <a:gd name="connsiteY5" fmla="*/ 0 h 2133600"/>
                <a:gd name="connsiteX6" fmla="*/ 0 w 2137767"/>
                <a:gd name="connsiteY6" fmla="*/ 0 h 2133600"/>
                <a:gd name="connsiteX7" fmla="*/ 21431 w 2137767"/>
                <a:gd name="connsiteY7" fmla="*/ 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7767" h="2133600">
                  <a:moveTo>
                    <a:pt x="2116336" y="0"/>
                  </a:moveTo>
                  <a:cubicBezTo>
                    <a:pt x="2128172" y="0"/>
                    <a:pt x="2137767" y="0"/>
                    <a:pt x="2137767" y="0"/>
                  </a:cubicBezTo>
                  <a:lnTo>
                    <a:pt x="2137767" y="2133600"/>
                  </a:lnTo>
                  <a:cubicBezTo>
                    <a:pt x="2137767" y="2133600"/>
                    <a:pt x="2128172" y="2133600"/>
                    <a:pt x="2116336" y="2133600"/>
                  </a:cubicBezTo>
                  <a:lnTo>
                    <a:pt x="21431" y="2133600"/>
                  </a:lnTo>
                  <a:lnTo>
                    <a:pt x="21431" y="0"/>
                  </a:lnTo>
                  <a:cubicBezTo>
                    <a:pt x="9595" y="0"/>
                    <a:pt x="0" y="0"/>
                    <a:pt x="0" y="0"/>
                  </a:cubicBezTo>
                  <a:cubicBezTo>
                    <a:pt x="0" y="0"/>
                    <a:pt x="9595" y="0"/>
                    <a:pt x="21431" y="0"/>
                  </a:cubicBezTo>
                  <a:close/>
                </a:path>
              </a:pathLst>
            </a:custGeom>
            <a:solidFill>
              <a:srgbClr val="ED7D31">
                <a:alpha val="70000"/>
              </a:srgbClr>
            </a:solidFill>
            <a:ln w="5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KE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A08852-0F7D-467A-9518-4E65D6FB14EC}"/>
                </a:ext>
              </a:extLst>
            </p:cNvPr>
            <p:cNvSpPr/>
            <p:nvPr/>
          </p:nvSpPr>
          <p:spPr>
            <a:xfrm>
              <a:off x="4831573" y="1681878"/>
              <a:ext cx="2137767" cy="2133600"/>
            </a:xfrm>
            <a:custGeom>
              <a:avLst/>
              <a:gdLst>
                <a:gd name="connsiteX0" fmla="*/ 2116336 w 2137767"/>
                <a:gd name="connsiteY0" fmla="*/ 0 h 2133600"/>
                <a:gd name="connsiteX1" fmla="*/ 2137767 w 2137767"/>
                <a:gd name="connsiteY1" fmla="*/ 0 h 2133600"/>
                <a:gd name="connsiteX2" fmla="*/ 2137767 w 2137767"/>
                <a:gd name="connsiteY2" fmla="*/ 2133600 h 2133600"/>
                <a:gd name="connsiteX3" fmla="*/ 2116336 w 2137767"/>
                <a:gd name="connsiteY3" fmla="*/ 2133600 h 2133600"/>
                <a:gd name="connsiteX4" fmla="*/ 21431 w 2137767"/>
                <a:gd name="connsiteY4" fmla="*/ 2133600 h 2133600"/>
                <a:gd name="connsiteX5" fmla="*/ 21431 w 2137767"/>
                <a:gd name="connsiteY5" fmla="*/ 0 h 2133600"/>
                <a:gd name="connsiteX6" fmla="*/ 0 w 2137767"/>
                <a:gd name="connsiteY6" fmla="*/ 0 h 2133600"/>
                <a:gd name="connsiteX7" fmla="*/ 21431 w 2137767"/>
                <a:gd name="connsiteY7" fmla="*/ 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7767" h="2133600">
                  <a:moveTo>
                    <a:pt x="2116336" y="0"/>
                  </a:moveTo>
                  <a:cubicBezTo>
                    <a:pt x="2128172" y="0"/>
                    <a:pt x="2137767" y="0"/>
                    <a:pt x="2137767" y="0"/>
                  </a:cubicBezTo>
                  <a:lnTo>
                    <a:pt x="2137767" y="2133600"/>
                  </a:lnTo>
                  <a:cubicBezTo>
                    <a:pt x="2137767" y="2133600"/>
                    <a:pt x="2128172" y="2133600"/>
                    <a:pt x="2116336" y="2133600"/>
                  </a:cubicBezTo>
                  <a:lnTo>
                    <a:pt x="21431" y="2133600"/>
                  </a:lnTo>
                  <a:lnTo>
                    <a:pt x="21431" y="0"/>
                  </a:lnTo>
                  <a:cubicBezTo>
                    <a:pt x="9595" y="0"/>
                    <a:pt x="0" y="0"/>
                    <a:pt x="0" y="0"/>
                  </a:cubicBezTo>
                  <a:cubicBezTo>
                    <a:pt x="0" y="0"/>
                    <a:pt x="9595" y="0"/>
                    <a:pt x="21431" y="0"/>
                  </a:cubicBezTo>
                  <a:close/>
                </a:path>
              </a:pathLst>
            </a:custGeom>
            <a:solidFill>
              <a:srgbClr val="CCCCCC">
                <a:alpha val="20000"/>
              </a:srgbClr>
            </a:solidFill>
            <a:ln w="5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KE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179F8E-7C8A-4974-AF65-C6EE089411EF}"/>
                </a:ext>
              </a:extLst>
            </p:cNvPr>
            <p:cNvSpPr/>
            <p:nvPr/>
          </p:nvSpPr>
          <p:spPr>
            <a:xfrm>
              <a:off x="5457917" y="3049849"/>
              <a:ext cx="942975" cy="819150"/>
            </a:xfrm>
            <a:custGeom>
              <a:avLst/>
              <a:gdLst>
                <a:gd name="connsiteX0" fmla="*/ 17081 w 942975"/>
                <a:gd name="connsiteY0" fmla="*/ 602123 h 819150"/>
                <a:gd name="connsiteX1" fmla="*/ 0 w 942975"/>
                <a:gd name="connsiteY1" fmla="*/ 827084 h 819150"/>
                <a:gd name="connsiteX2" fmla="*/ 944968 w 942975"/>
                <a:gd name="connsiteY2" fmla="*/ 827084 h 819150"/>
                <a:gd name="connsiteX3" fmla="*/ 908915 w 942975"/>
                <a:gd name="connsiteY3" fmla="*/ 498043 h 819150"/>
                <a:gd name="connsiteX4" fmla="*/ 808976 w 942975"/>
                <a:gd name="connsiteY4" fmla="*/ 236153 h 819150"/>
                <a:gd name="connsiteX5" fmla="*/ 659075 w 942975"/>
                <a:gd name="connsiteY5" fmla="*/ 62675 h 819150"/>
                <a:gd name="connsiteX6" fmla="*/ 472484 w 942975"/>
                <a:gd name="connsiteY6" fmla="*/ 0 h 819150"/>
                <a:gd name="connsiteX7" fmla="*/ 347245 w 942975"/>
                <a:gd name="connsiteY7" fmla="*/ 29099 h 819150"/>
                <a:gd name="connsiteX8" fmla="*/ 234662 w 942975"/>
                <a:gd name="connsiteY8" fmla="*/ 109680 h 819150"/>
                <a:gd name="connsiteX9" fmla="*/ 139153 w 942975"/>
                <a:gd name="connsiteY9" fmla="*/ 237268 h 819150"/>
                <a:gd name="connsiteX10" fmla="*/ 65151 w 942975"/>
                <a:gd name="connsiteY10" fmla="*/ 402908 h 819150"/>
                <a:gd name="connsiteX11" fmla="*/ 17081 w 942975"/>
                <a:gd name="connsiteY11" fmla="*/ 602123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2975" h="819150">
                  <a:moveTo>
                    <a:pt x="17081" y="602123"/>
                  </a:moveTo>
                  <a:cubicBezTo>
                    <a:pt x="5695" y="673760"/>
                    <a:pt x="0" y="748741"/>
                    <a:pt x="0" y="827084"/>
                  </a:cubicBezTo>
                  <a:lnTo>
                    <a:pt x="944968" y="827084"/>
                  </a:lnTo>
                  <a:cubicBezTo>
                    <a:pt x="944968" y="708450"/>
                    <a:pt x="932951" y="598770"/>
                    <a:pt x="908915" y="498043"/>
                  </a:cubicBezTo>
                  <a:cubicBezTo>
                    <a:pt x="884457" y="397316"/>
                    <a:pt x="851142" y="310020"/>
                    <a:pt x="808976" y="236153"/>
                  </a:cubicBezTo>
                  <a:cubicBezTo>
                    <a:pt x="766387" y="162287"/>
                    <a:pt x="716420" y="104461"/>
                    <a:pt x="659075" y="62675"/>
                  </a:cubicBezTo>
                  <a:cubicBezTo>
                    <a:pt x="601302" y="20888"/>
                    <a:pt x="539108" y="0"/>
                    <a:pt x="472484" y="0"/>
                  </a:cubicBezTo>
                  <a:cubicBezTo>
                    <a:pt x="429054" y="0"/>
                    <a:pt x="387306" y="9696"/>
                    <a:pt x="347245" y="29099"/>
                  </a:cubicBezTo>
                  <a:cubicBezTo>
                    <a:pt x="307190" y="47758"/>
                    <a:pt x="269659" y="74619"/>
                    <a:pt x="234662" y="109680"/>
                  </a:cubicBezTo>
                  <a:cubicBezTo>
                    <a:pt x="199664" y="144751"/>
                    <a:pt x="167828" y="187281"/>
                    <a:pt x="139153" y="237268"/>
                  </a:cubicBezTo>
                  <a:cubicBezTo>
                    <a:pt x="110060" y="286512"/>
                    <a:pt x="85387" y="341728"/>
                    <a:pt x="65151" y="402908"/>
                  </a:cubicBezTo>
                  <a:cubicBezTo>
                    <a:pt x="44486" y="464096"/>
                    <a:pt x="28466" y="530495"/>
                    <a:pt x="17081" y="602123"/>
                  </a:cubicBezTo>
                  <a:close/>
                </a:path>
              </a:pathLst>
            </a:custGeom>
            <a:solidFill>
              <a:srgbClr val="FAFAFA"/>
            </a:solidFill>
            <a:ln w="5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KE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5CF572B-FA1A-4AD1-892F-30C63B026CCF}"/>
                </a:ext>
              </a:extLst>
            </p:cNvPr>
            <p:cNvSpPr/>
            <p:nvPr/>
          </p:nvSpPr>
          <p:spPr>
            <a:xfrm>
              <a:off x="5629887" y="1967628"/>
              <a:ext cx="551855" cy="990600"/>
            </a:xfrm>
            <a:custGeom>
              <a:avLst/>
              <a:gdLst>
                <a:gd name="connsiteX0" fmla="*/ 551855 w 551854"/>
                <a:gd name="connsiteY0" fmla="*/ 498613 h 990600"/>
                <a:gd name="connsiteX1" fmla="*/ 275927 w 551854"/>
                <a:gd name="connsiteY1" fmla="*/ 990600 h 990600"/>
                <a:gd name="connsiteX2" fmla="*/ 0 w 551854"/>
                <a:gd name="connsiteY2" fmla="*/ 498613 h 990600"/>
                <a:gd name="connsiteX3" fmla="*/ 275927 w 551854"/>
                <a:gd name="connsiteY3" fmla="*/ 0 h 990600"/>
                <a:gd name="connsiteX4" fmla="*/ 551855 w 551854"/>
                <a:gd name="connsiteY4" fmla="*/ 498613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854" h="990600">
                  <a:moveTo>
                    <a:pt x="551855" y="498613"/>
                  </a:moveTo>
                  <a:cubicBezTo>
                    <a:pt x="551855" y="809492"/>
                    <a:pt x="442561" y="990600"/>
                    <a:pt x="275927" y="990600"/>
                  </a:cubicBezTo>
                  <a:cubicBezTo>
                    <a:pt x="110248" y="990600"/>
                    <a:pt x="0" y="809492"/>
                    <a:pt x="0" y="498613"/>
                  </a:cubicBezTo>
                  <a:cubicBezTo>
                    <a:pt x="0" y="226896"/>
                    <a:pt x="98171" y="0"/>
                    <a:pt x="275927" y="0"/>
                  </a:cubicBezTo>
                  <a:cubicBezTo>
                    <a:pt x="453684" y="0"/>
                    <a:pt x="551855" y="204856"/>
                    <a:pt x="551855" y="498613"/>
                  </a:cubicBezTo>
                  <a:close/>
                </a:path>
              </a:pathLst>
            </a:custGeom>
            <a:solidFill>
              <a:srgbClr val="FFFFFF"/>
            </a:solidFill>
            <a:ln w="5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KE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1E865EC-54BF-4977-AB48-4650E38DCE02}"/>
                </a:ext>
              </a:extLst>
            </p:cNvPr>
            <p:cNvSpPr/>
            <p:nvPr/>
          </p:nvSpPr>
          <p:spPr>
            <a:xfrm>
              <a:off x="5629887" y="1967628"/>
              <a:ext cx="551855" cy="990600"/>
            </a:xfrm>
            <a:custGeom>
              <a:avLst/>
              <a:gdLst>
                <a:gd name="connsiteX0" fmla="*/ 551855 w 551854"/>
                <a:gd name="connsiteY0" fmla="*/ 498613 h 990600"/>
                <a:gd name="connsiteX1" fmla="*/ 275927 w 551854"/>
                <a:gd name="connsiteY1" fmla="*/ 990600 h 990600"/>
                <a:gd name="connsiteX2" fmla="*/ 0 w 551854"/>
                <a:gd name="connsiteY2" fmla="*/ 498613 h 990600"/>
                <a:gd name="connsiteX3" fmla="*/ 275927 w 551854"/>
                <a:gd name="connsiteY3" fmla="*/ 0 h 990600"/>
                <a:gd name="connsiteX4" fmla="*/ 551855 w 551854"/>
                <a:gd name="connsiteY4" fmla="*/ 498613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854" h="990600">
                  <a:moveTo>
                    <a:pt x="551855" y="498613"/>
                  </a:moveTo>
                  <a:cubicBezTo>
                    <a:pt x="551855" y="809492"/>
                    <a:pt x="442561" y="990600"/>
                    <a:pt x="275927" y="990600"/>
                  </a:cubicBezTo>
                  <a:cubicBezTo>
                    <a:pt x="110248" y="990600"/>
                    <a:pt x="0" y="809492"/>
                    <a:pt x="0" y="498613"/>
                  </a:cubicBezTo>
                  <a:cubicBezTo>
                    <a:pt x="0" y="226896"/>
                    <a:pt x="98171" y="0"/>
                    <a:pt x="275927" y="0"/>
                  </a:cubicBezTo>
                  <a:cubicBezTo>
                    <a:pt x="453684" y="0"/>
                    <a:pt x="551855" y="204856"/>
                    <a:pt x="551855" y="498613"/>
                  </a:cubicBezTo>
                  <a:close/>
                </a:path>
              </a:pathLst>
            </a:custGeom>
            <a:solidFill>
              <a:srgbClr val="FFFFFF"/>
            </a:solidFill>
            <a:ln w="5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KE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5D2A09F-EFA7-40E0-9555-500F6FEA1E11}"/>
                </a:ext>
              </a:extLst>
            </p:cNvPr>
            <p:cNvSpPr/>
            <p:nvPr/>
          </p:nvSpPr>
          <p:spPr>
            <a:xfrm>
              <a:off x="5832540" y="2688825"/>
              <a:ext cx="144661" cy="85725"/>
            </a:xfrm>
            <a:custGeom>
              <a:avLst/>
              <a:gdLst>
                <a:gd name="connsiteX0" fmla="*/ 72867 w 144660"/>
                <a:gd name="connsiteY0" fmla="*/ 28535 h 85725"/>
                <a:gd name="connsiteX1" fmla="*/ 10004 w 144660"/>
                <a:gd name="connsiteY1" fmla="*/ 1541 h 85725"/>
                <a:gd name="connsiteX2" fmla="*/ 1147 w 144660"/>
                <a:gd name="connsiteY2" fmla="*/ 18791 h 85725"/>
                <a:gd name="connsiteX3" fmla="*/ 72867 w 144660"/>
                <a:gd name="connsiteY3" fmla="*/ 87790 h 85725"/>
                <a:gd name="connsiteX4" fmla="*/ 144587 w 144660"/>
                <a:gd name="connsiteY4" fmla="*/ 18791 h 85725"/>
                <a:gd name="connsiteX5" fmla="*/ 135725 w 144660"/>
                <a:gd name="connsiteY5" fmla="*/ 1541 h 85725"/>
                <a:gd name="connsiteX6" fmla="*/ 72867 w 144660"/>
                <a:gd name="connsiteY6" fmla="*/ 2853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660" h="85725">
                  <a:moveTo>
                    <a:pt x="72867" y="28535"/>
                  </a:moveTo>
                  <a:cubicBezTo>
                    <a:pt x="49662" y="28535"/>
                    <a:pt x="28569" y="18791"/>
                    <a:pt x="10004" y="1541"/>
                  </a:cubicBezTo>
                  <a:cubicBezTo>
                    <a:pt x="3676" y="-4460"/>
                    <a:pt x="-2651" y="8285"/>
                    <a:pt x="1147" y="18791"/>
                  </a:cubicBezTo>
                  <a:cubicBezTo>
                    <a:pt x="16331" y="60786"/>
                    <a:pt x="42911" y="87790"/>
                    <a:pt x="72867" y="87790"/>
                  </a:cubicBezTo>
                  <a:cubicBezTo>
                    <a:pt x="102817" y="87790"/>
                    <a:pt x="129397" y="60034"/>
                    <a:pt x="144587" y="18791"/>
                  </a:cubicBezTo>
                  <a:cubicBezTo>
                    <a:pt x="148385" y="8285"/>
                    <a:pt x="141635" y="-4460"/>
                    <a:pt x="135725" y="1541"/>
                  </a:cubicBezTo>
                  <a:cubicBezTo>
                    <a:pt x="117165" y="18791"/>
                    <a:pt x="95648" y="28535"/>
                    <a:pt x="72867" y="28535"/>
                  </a:cubicBezTo>
                  <a:close/>
                </a:path>
              </a:pathLst>
            </a:custGeom>
            <a:solidFill>
              <a:srgbClr val="FFFFFF"/>
            </a:solidFill>
            <a:ln w="5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KE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FC5BE555-6980-44DD-BAC9-76EDCAFD5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032" y="1655213"/>
            <a:ext cx="2063748" cy="214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28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140F2-01E6-F179-1C9B-AAB99B120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47" y="3305083"/>
            <a:ext cx="8596668" cy="13208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5B84"/>
                </a:solidFill>
              </a:rPr>
              <a:t>THANK YOU</a:t>
            </a:r>
            <a:endParaRPr lang="LID4096" b="1" dirty="0">
              <a:solidFill>
                <a:srgbClr val="005B84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2CB00E-1B53-FB26-895A-8FCB1D253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10</a:t>
            </a:fld>
            <a:endParaRPr lang="LID4096"/>
          </a:p>
        </p:txBody>
      </p:sp>
      <p:pic>
        <p:nvPicPr>
          <p:cNvPr id="6" name="Picture 5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C7CACC85-C470-D9B9-7F85-803707E0A8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9" y="116835"/>
            <a:ext cx="2397853" cy="2402545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23AFD06-ED51-85B8-9F30-D22AF08238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>
                <a:solidFill>
                  <a:srgbClr val="005B84"/>
                </a:solidFill>
              </a:rPr>
              <a:t>IPNET-K Conference 2025</a:t>
            </a:r>
            <a:endParaRPr lang="LID4096" sz="1600" dirty="0">
              <a:solidFill>
                <a:srgbClr val="005B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67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5CC05-07FC-61FC-22C8-9D6375F67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453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5B84"/>
                </a:solidFill>
              </a:rPr>
              <a:t>Introduction</a:t>
            </a:r>
            <a:endParaRPr lang="LID4096" b="1" dirty="0">
              <a:solidFill>
                <a:srgbClr val="005B84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4156DD-B912-EEE7-ACC5-95D1B981DE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3205" y="6183287"/>
            <a:ext cx="8702640" cy="365125"/>
          </a:xfrm>
        </p:spPr>
        <p:txBody>
          <a:bodyPr/>
          <a:lstStyle/>
          <a:p>
            <a:r>
              <a:rPr lang="en-US" sz="1400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LID4096" sz="2800" dirty="0">
              <a:solidFill>
                <a:srgbClr val="005B84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8E924-4D85-8DF6-37DB-657E99F2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88988"/>
            <a:ext cx="683339" cy="365125"/>
          </a:xfrm>
        </p:spPr>
        <p:txBody>
          <a:bodyPr/>
          <a:lstStyle/>
          <a:p>
            <a:fld id="{E0D0C9AF-4D20-49D8-81AA-701CE21054A6}" type="slidenum">
              <a:rPr lang="LID4096" smtClean="0"/>
              <a:t>2</a:t>
            </a:fld>
            <a:endParaRPr lang="LID4096"/>
          </a:p>
        </p:txBody>
      </p:sp>
      <p:pic>
        <p:nvPicPr>
          <p:cNvPr id="6" name="Picture 5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A32FB3A7-7FF0-E0BC-CC36-9AFF95D144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88" y="237485"/>
            <a:ext cx="2060996" cy="206502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501379-A535-BFDF-352B-D5C330FC017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9388" y="704851"/>
            <a:ext cx="9499899" cy="53747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FCBEF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Times" panose="02020603050405020304" pitchFamily="18" charset="0"/>
                <a:cs typeface="Times New Roman" panose="02020603050405020304" pitchFamily="18" charset="0"/>
              </a:rPr>
              <a:t>MRSA, </a:t>
            </a:r>
            <a:r>
              <a:rPr lang="en-US" altLang="en-US" sz="2400" i="1" dirty="0">
                <a:latin typeface="Times" panose="02020603050405020304" pitchFamily="18" charset="0"/>
                <a:cs typeface="Times New Roman" panose="02020603050405020304" pitchFamily="18" charset="0"/>
              </a:rPr>
              <a:t>S. aureus</a:t>
            </a:r>
            <a:r>
              <a:rPr lang="en-US" altLang="en-US" sz="2400" dirty="0">
                <a:latin typeface="Times" panose="02020603050405020304" pitchFamily="18" charset="0"/>
                <a:cs typeface="Times New Roman" panose="02020603050405020304" pitchFamily="18" charset="0"/>
              </a:rPr>
              <a:t> resistant to methicillin and other commonly used antibiotics (Guo et al., 2020). </a:t>
            </a:r>
          </a:p>
          <a:p>
            <a:pPr>
              <a:lnSpc>
                <a:spcPct val="120000"/>
              </a:lnSpc>
              <a:buClr>
                <a:srgbClr val="5FCBEF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Times" panose="02020603050405020304" pitchFamily="18" charset="0"/>
                <a:cs typeface="Times New Roman" panose="02020603050405020304" pitchFamily="18" charset="0"/>
              </a:rPr>
              <a:t>It causes Mild to severe infections ranging, pneumonia, and surgical site infections (</a:t>
            </a:r>
          </a:p>
          <a:p>
            <a:pPr>
              <a:lnSpc>
                <a:spcPct val="120000"/>
              </a:lnSpc>
              <a:buClr>
                <a:srgbClr val="5FCBEF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Times" panose="02020603050405020304" pitchFamily="18" charset="0"/>
                <a:cs typeface="Times New Roman" panose="02020603050405020304" pitchFamily="18" charset="0"/>
              </a:rPr>
              <a:t>Transmission through direct contact with infected wounds or contaminated hands/surfaces. </a:t>
            </a:r>
          </a:p>
          <a:p>
            <a:pPr>
              <a:lnSpc>
                <a:spcPct val="120000"/>
              </a:lnSpc>
              <a:buClr>
                <a:srgbClr val="5FCBEF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Times" panose="02020603050405020304" pitchFamily="18" charset="0"/>
                <a:cs typeface="Times New Roman" panose="02020603050405020304" pitchFamily="18" charset="0"/>
              </a:rPr>
              <a:t>All MRSA possess a copy of the </a:t>
            </a:r>
            <a:r>
              <a:rPr lang="en-US" altLang="en-US" sz="2400" dirty="0" err="1">
                <a:latin typeface="Times" panose="02020603050405020304" pitchFamily="18" charset="0"/>
                <a:cs typeface="Times New Roman" panose="02020603050405020304" pitchFamily="18" charset="0"/>
              </a:rPr>
              <a:t>mec</a:t>
            </a:r>
            <a:r>
              <a:rPr lang="en-US" altLang="en-US" sz="2400" dirty="0">
                <a:latin typeface="Times" panose="02020603050405020304" pitchFamily="18" charset="0"/>
                <a:cs typeface="Times New Roman" panose="02020603050405020304" pitchFamily="18" charset="0"/>
              </a:rPr>
              <a:t> gene that codifies penicillin binding proteins with low affinity for beta-lactams (</a:t>
            </a:r>
            <a:r>
              <a:rPr lang="en-US" altLang="en-US" sz="2400" i="1" dirty="0" err="1">
                <a:latin typeface="Times" panose="02020603050405020304" pitchFamily="18" charset="0"/>
                <a:cs typeface="Times New Roman" panose="02020603050405020304" pitchFamily="18" charset="0"/>
              </a:rPr>
              <a:t>mecA</a:t>
            </a:r>
            <a:r>
              <a:rPr lang="en-US" altLang="en-US" sz="2400" i="1" dirty="0">
                <a:latin typeface="Times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latin typeface="Times" panose="02020603050405020304" pitchFamily="18" charset="0"/>
                <a:cs typeface="Times New Roman" panose="02020603050405020304" pitchFamily="18" charset="0"/>
              </a:rPr>
              <a:t>mecB</a:t>
            </a:r>
            <a:r>
              <a:rPr lang="en-US" altLang="en-US" sz="2400" i="1" dirty="0">
                <a:latin typeface="Times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latin typeface="Times" panose="02020603050405020304" pitchFamily="18" charset="0"/>
                <a:cs typeface="Times New Roman" panose="02020603050405020304" pitchFamily="18" charset="0"/>
              </a:rPr>
              <a:t>mecC</a:t>
            </a:r>
            <a:r>
              <a:rPr lang="en-US" altLang="en-US" sz="2400" dirty="0">
                <a:latin typeface="Times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  <a:buClr>
                <a:srgbClr val="5FCBEF"/>
              </a:buClr>
              <a:buFont typeface="Wingdings" panose="05000000000000000000" pitchFamily="2" charset="2"/>
              <a:buChar char="Ø"/>
            </a:pPr>
            <a:r>
              <a:rPr lang="en-US" altLang="en-US" sz="2400" i="1" dirty="0" err="1">
                <a:latin typeface="Times" panose="02020603050405020304" pitchFamily="18" charset="0"/>
                <a:cs typeface="Times New Roman" panose="02020603050405020304" pitchFamily="18" charset="0"/>
              </a:rPr>
              <a:t>MecA</a:t>
            </a:r>
            <a:r>
              <a:rPr lang="en-US" altLang="en-US" sz="2400" dirty="0">
                <a:latin typeface="Times" panose="02020603050405020304" pitchFamily="18" charset="0"/>
                <a:cs typeface="Times New Roman" panose="02020603050405020304" pitchFamily="18" charset="0"/>
              </a:rPr>
              <a:t> genes are responsible for antibiotic resistance(</a:t>
            </a:r>
            <a:r>
              <a:rPr lang="en-US" altLang="en-US" sz="2400" dirty="0" err="1">
                <a:latin typeface="Times" panose="02020603050405020304" pitchFamily="18" charset="0"/>
                <a:cs typeface="Times New Roman" panose="02020603050405020304" pitchFamily="18" charset="0"/>
              </a:rPr>
              <a:t>Hindy</a:t>
            </a:r>
            <a:r>
              <a:rPr lang="en-US" altLang="en-US" sz="2400" dirty="0">
                <a:latin typeface="Times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en-US" sz="2400" dirty="0" err="1">
                <a:latin typeface="Times" panose="02020603050405020304" pitchFamily="18" charset="0"/>
                <a:cs typeface="Times New Roman" panose="02020603050405020304" pitchFamily="18" charset="0"/>
              </a:rPr>
              <a:t>Kanj</a:t>
            </a:r>
            <a:r>
              <a:rPr lang="en-US" altLang="en-US" sz="2400" dirty="0">
                <a:latin typeface="Times" panose="02020603050405020304" pitchFamily="18" charset="0"/>
                <a:cs typeface="Times New Roman" panose="02020603050405020304" pitchFamily="18" charset="0"/>
              </a:rPr>
              <a:t>, 2022)</a:t>
            </a:r>
          </a:p>
          <a:p>
            <a:pPr>
              <a:lnSpc>
                <a:spcPct val="120000"/>
              </a:lnSpc>
              <a:buClr>
                <a:srgbClr val="5FCBEF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Times" panose="02020603050405020304" pitchFamily="18" charset="0"/>
                <a:cs typeface="Times New Roman" panose="02020603050405020304" pitchFamily="18" charset="0"/>
              </a:rPr>
              <a:t>MRSA causes increased multidrug resistance, morbidity and mortality rates (Nandhini, et al., 2022)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A02F5A-7639-C5F4-D5E4-D41F664CC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7657" y="2417504"/>
            <a:ext cx="1794954" cy="35470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EEBFAA-83D4-9DF1-05BE-21FF3B7D3F3F}"/>
              </a:ext>
            </a:extLst>
          </p:cNvPr>
          <p:cNvSpPr txBox="1"/>
          <p:nvPr/>
        </p:nvSpPr>
        <p:spPr>
          <a:xfrm>
            <a:off x="10106346" y="6079552"/>
            <a:ext cx="2784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 i="1" dirty="0">
                <a:solidFill>
                  <a:srgbClr val="000000"/>
                </a:solidFill>
                <a:latin typeface="Times" panose="02020603050405020304" pitchFamily="18" charset="0"/>
              </a:rPr>
              <a:t>Fig. 1; Gram Stain Presentation</a:t>
            </a:r>
            <a:endParaRPr lang="LID4096" b="1" i="1" dirty="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49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98636" cy="53443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latin typeface="Times" panose="02020603050405020304" pitchFamily="18" charset="0"/>
              </a:rPr>
              <a:t>Objectives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C3DB9B-24DB-F369-E5AA-6DB56C44A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5004" y="267218"/>
            <a:ext cx="2060627" cy="206672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F5E67C-6237-9B74-7C3E-0DB07BD28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705" y="1009550"/>
            <a:ext cx="8167822" cy="53065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US" sz="2400" dirty="0"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Broad Objective: Isolation, AMR profiles and genotypic characteristics of MRSA among adult patients admitted in JM Kariuki County Hospital, Nyandarua County, Kenya.</a:t>
            </a:r>
          </a:p>
          <a:p>
            <a:pPr marL="0" lvl="0" indent="0" algn="just">
              <a:buNone/>
            </a:pPr>
            <a:r>
              <a:rPr lang="en-US" sz="2400" dirty="0"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Specific Objectives:</a:t>
            </a:r>
          </a:p>
          <a:p>
            <a:pPr algn="just"/>
            <a:r>
              <a:rPr lang="en-US" sz="2400" dirty="0"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determine the prevalence of MRSA among patients admitted at JM Kariuki hospital</a:t>
            </a:r>
          </a:p>
          <a:p>
            <a:pPr algn="just"/>
            <a:r>
              <a:rPr lang="en-US" sz="2400" dirty="0"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identify the AMR patterns of MRSA isolates from admitted patients.</a:t>
            </a:r>
          </a:p>
          <a:p>
            <a:pPr algn="just"/>
            <a:r>
              <a:rPr lang="en-US" sz="2400" dirty="0"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identify the presence of MRSA-associated genes</a:t>
            </a:r>
          </a:p>
          <a:p>
            <a:pPr algn="just"/>
            <a:r>
              <a:rPr lang="en-US" sz="2400" dirty="0"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2400" dirty="0" err="1"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analyse</a:t>
            </a:r>
            <a:r>
              <a:rPr lang="en-US" sz="2400" dirty="0"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social demographic and clinical characteristics MRSA infected patients.</a:t>
            </a:r>
          </a:p>
          <a:p>
            <a:endParaRPr lang="en-US" sz="2400" dirty="0">
              <a:latin typeface="Times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DCBFBE-18A9-A25F-DFA2-EE0F7DF84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513" y="3662809"/>
            <a:ext cx="3017782" cy="25178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E4E5BC-344F-AD3F-5A56-A8DCA0685C1E}"/>
              </a:ext>
            </a:extLst>
          </p:cNvPr>
          <p:cNvSpPr txBox="1"/>
          <p:nvPr/>
        </p:nvSpPr>
        <p:spPr>
          <a:xfrm>
            <a:off x="9277663" y="6402131"/>
            <a:ext cx="3075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imes" panose="02020603050405020304" pitchFamily="18" charset="0"/>
              </a:rPr>
              <a:t>Fig.2 Infection Presentations</a:t>
            </a:r>
            <a:endParaRPr lang="LID4096" b="1" i="1" dirty="0">
              <a:latin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7D431-5FD7-EE4B-A46D-070C98BFB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13" y="0"/>
            <a:ext cx="12043087" cy="704538"/>
          </a:xfrm>
        </p:spPr>
        <p:txBody>
          <a:bodyPr/>
          <a:lstStyle/>
          <a:p>
            <a:pPr algn="ctr"/>
            <a:r>
              <a:rPr lang="en-US" b="1" dirty="0"/>
              <a:t>Methodology</a:t>
            </a:r>
            <a:endParaRPr lang="LID4096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DE5AE-FFC7-C45C-D3CC-5EDB0FCC8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14" y="719529"/>
            <a:ext cx="8740254" cy="5336824"/>
          </a:xfrm>
        </p:spPr>
        <p:txBody>
          <a:bodyPr>
            <a:normAutofit lnSpcReduction="10000"/>
          </a:bodyPr>
          <a:lstStyle/>
          <a:p>
            <a:r>
              <a:rPr lang="en-GB" altLang="en-US" sz="2400" b="1" dirty="0">
                <a:latin typeface="Times" panose="02020603050405020304" pitchFamily="18" charset="0"/>
              </a:rPr>
              <a:t>Study Design: </a:t>
            </a:r>
            <a:r>
              <a:rPr lang="en-GB" altLang="en-US" sz="2400" dirty="0">
                <a:latin typeface="Times" panose="02020603050405020304" pitchFamily="18" charset="0"/>
              </a:rPr>
              <a:t>A descriptive cross-sectional laboratory-based design.</a:t>
            </a:r>
          </a:p>
          <a:p>
            <a:r>
              <a:rPr lang="en-GB" altLang="en-US" sz="2400" b="1" dirty="0">
                <a:latin typeface="Times" panose="02020603050405020304" pitchFamily="18" charset="0"/>
              </a:rPr>
              <a:t>Study Area: </a:t>
            </a:r>
            <a:r>
              <a:rPr lang="en-GB" altLang="en-US" sz="2400" dirty="0">
                <a:latin typeface="Times" panose="02020603050405020304" pitchFamily="18" charset="0"/>
              </a:rPr>
              <a:t>JM Kariuki County Hospital, Nyandarua County, Kenya, targeting inpatients admitted in the general wards.</a:t>
            </a:r>
          </a:p>
          <a:p>
            <a:r>
              <a:rPr lang="en-GB" altLang="en-US" sz="2400" b="1" dirty="0">
                <a:latin typeface="Times" panose="02020603050405020304" pitchFamily="18" charset="0"/>
              </a:rPr>
              <a:t>Sample Collection: </a:t>
            </a:r>
            <a:r>
              <a:rPr lang="en-US" altLang="en-US" sz="2400" dirty="0">
                <a:latin typeface="Times" panose="02020603050405020304" pitchFamily="18" charset="0"/>
              </a:rPr>
              <a:t>From consenting adults targeting 3 anatomical sites i.e. Anterior nares, groins, and armpits</a:t>
            </a:r>
            <a:endParaRPr lang="en-GB" altLang="en-US" sz="2400" dirty="0">
              <a:latin typeface="Times" panose="02020603050405020304" pitchFamily="18" charset="0"/>
            </a:endParaRPr>
          </a:p>
          <a:p>
            <a:r>
              <a:rPr lang="en-GB" altLang="en-US" sz="2400" b="1" dirty="0">
                <a:latin typeface="Times" panose="02020603050405020304" pitchFamily="18" charset="0"/>
              </a:rPr>
              <a:t>Inclusion: </a:t>
            </a:r>
            <a:r>
              <a:rPr lang="en-GB" altLang="en-US" sz="2400" dirty="0">
                <a:latin typeface="Times" panose="02020603050405020304" pitchFamily="18" charset="0"/>
              </a:rPr>
              <a:t>All conscious consenting adults</a:t>
            </a:r>
            <a:endParaRPr lang="en-GB" altLang="en-US" sz="2400" b="1" dirty="0">
              <a:latin typeface="Times" panose="02020603050405020304" pitchFamily="18" charset="0"/>
            </a:endParaRPr>
          </a:p>
          <a:p>
            <a:r>
              <a:rPr lang="en-GB" altLang="en-US" sz="2400" b="1" dirty="0">
                <a:latin typeface="Times" panose="02020603050405020304" pitchFamily="18" charset="0"/>
              </a:rPr>
              <a:t>Exclusion:</a:t>
            </a:r>
            <a:r>
              <a:rPr lang="en-GB" altLang="en-US" sz="2400" dirty="0">
                <a:latin typeface="Times" panose="02020603050405020304" pitchFamily="18" charset="0"/>
              </a:rPr>
              <a:t> Unconscious and non consenting adults</a:t>
            </a:r>
          </a:p>
          <a:p>
            <a:r>
              <a:rPr lang="en-GB" altLang="en-US" sz="2400" b="1" dirty="0">
                <a:latin typeface="Times" panose="02020603050405020304" pitchFamily="18" charset="0"/>
              </a:rPr>
              <a:t>Study Population: </a:t>
            </a:r>
            <a:r>
              <a:rPr lang="en-GB" altLang="en-US" sz="2400" dirty="0">
                <a:latin typeface="Times" panose="02020603050405020304" pitchFamily="18" charset="0"/>
              </a:rPr>
              <a:t>A total of 380 adults in both female and male wards consented participation.</a:t>
            </a:r>
          </a:p>
          <a:p>
            <a:r>
              <a:rPr lang="en-GB" altLang="en-US" sz="2400" b="1" dirty="0">
                <a:latin typeface="Times" panose="02020603050405020304" pitchFamily="18" charset="0"/>
              </a:rPr>
              <a:t>Data Analysis</a:t>
            </a:r>
            <a:r>
              <a:rPr lang="en-GB" altLang="en-US" sz="2400" dirty="0">
                <a:latin typeface="Times" panose="02020603050405020304" pitchFamily="18" charset="0"/>
              </a:rPr>
              <a:t>-</a:t>
            </a:r>
            <a:r>
              <a:rPr lang="en-GB" sz="2400" dirty="0">
                <a:latin typeface="Times" panose="02020603050405020304" pitchFamily="18" charset="0"/>
                <a:ea typeface="Calibri" panose="020F0502020204030204" pitchFamily="34" charset="0"/>
              </a:rPr>
              <a:t>Microsoft Excel and SPSS version 29.0</a:t>
            </a:r>
          </a:p>
          <a:p>
            <a:r>
              <a:rPr lang="en-GB" altLang="en-US" sz="2400" b="1" dirty="0">
                <a:latin typeface="Times" panose="02020603050405020304" pitchFamily="18" charset="0"/>
                <a:ea typeface="Calibri" panose="020F0502020204030204" pitchFamily="34" charset="0"/>
              </a:rPr>
              <a:t>Ethical Consent- </a:t>
            </a:r>
            <a:r>
              <a:rPr lang="en-GB" altLang="en-US" sz="2400" dirty="0">
                <a:latin typeface="Times" panose="02020603050405020304" pitchFamily="18" charset="0"/>
                <a:ea typeface="Calibri" panose="020F0502020204030204" pitchFamily="34" charset="0"/>
              </a:rPr>
              <a:t>MKU,NACOSTI,JM.KARIUKI </a:t>
            </a:r>
            <a:endParaRPr lang="en-GB" altLang="en-US" sz="2400" dirty="0">
              <a:latin typeface="Times" panose="02020603050405020304" pitchFamily="18" charset="0"/>
            </a:endParaRPr>
          </a:p>
          <a:p>
            <a:endParaRPr lang="LID4096" sz="2400" dirty="0">
              <a:latin typeface="Times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82DEC-8A1A-77E4-B033-605185D1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4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3E2152-7479-4849-E641-83830E117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460" y="93866"/>
            <a:ext cx="2060627" cy="2066723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A8C96DD-6DC2-A46A-FA92-8FA76A1E68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/>
          <a:p>
            <a:r>
              <a:rPr lang="en-US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LID4096" sz="1400" dirty="0">
              <a:solidFill>
                <a:srgbClr val="005B84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76AED4-FB2D-4873-FF7C-9701FF8DE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624" y="2254455"/>
            <a:ext cx="3056376" cy="287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67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C30E9-EFC9-A475-EAA1-92006E869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A322-89AF-33C7-610D-25E56CB6C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14" y="0"/>
            <a:ext cx="8441750" cy="704538"/>
          </a:xfrm>
        </p:spPr>
        <p:txBody>
          <a:bodyPr/>
          <a:lstStyle/>
          <a:p>
            <a:pPr algn="ctr"/>
            <a:r>
              <a:rPr lang="en-US" b="1" dirty="0"/>
              <a:t>Results</a:t>
            </a:r>
            <a:endParaRPr lang="LID4096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FBDE8-6290-3A9A-55D1-40A7C122F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13" y="704539"/>
            <a:ext cx="8800215" cy="533682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Times" panose="02020603050405020304" pitchFamily="18" charset="0"/>
              </a:rPr>
              <a:t>The prevalence of MRSA was 9.2%(35/380)</a:t>
            </a:r>
            <a:r>
              <a:rPr lang="pl-PL" sz="2800" dirty="0"/>
              <a:t> </a:t>
            </a:r>
            <a:r>
              <a:rPr lang="en-US" sz="2800" dirty="0">
                <a:latin typeface="Times" panose="02020603050405020304" pitchFamily="18" charset="0"/>
              </a:rPr>
              <a:t>[</a:t>
            </a:r>
            <a:r>
              <a:rPr lang="pl-PL" sz="2800" dirty="0"/>
              <a:t>6.5</a:t>
            </a:r>
            <a:r>
              <a:rPr lang="en-US" sz="2800" dirty="0">
                <a:latin typeface="Times" panose="02020603050405020304" pitchFamily="18" charset="0"/>
              </a:rPr>
              <a:t>-</a:t>
            </a:r>
            <a:r>
              <a:rPr lang="pl-PL" sz="2800" dirty="0"/>
              <a:t>12.5%</a:t>
            </a:r>
            <a:r>
              <a:rPr lang="en-US" sz="2800" dirty="0">
                <a:latin typeface="Times" panose="02020603050405020304" pitchFamily="18" charset="0"/>
              </a:rPr>
              <a:t>|</a:t>
            </a:r>
            <a:r>
              <a:rPr lang="pl-PL" sz="2800" dirty="0"/>
              <a:t>95</a:t>
            </a:r>
            <a:r>
              <a:rPr lang="en-US" sz="2800" dirty="0">
                <a:latin typeface="Times" panose="02020603050405020304" pitchFamily="18" charset="0"/>
              </a:rPr>
              <a:t>% </a:t>
            </a:r>
            <a:r>
              <a:rPr lang="pl-PL" sz="2800" dirty="0"/>
              <a:t>CI</a:t>
            </a:r>
            <a:r>
              <a:rPr lang="en-US" sz="2800" dirty="0">
                <a:latin typeface="Times" panose="02020603050405020304" pitchFamily="18" charset="0"/>
              </a:rPr>
              <a:t>].</a:t>
            </a:r>
          </a:p>
          <a:p>
            <a:r>
              <a:rPr lang="en-US" sz="2800" dirty="0">
                <a:latin typeface="Times" panose="02020603050405020304" pitchFamily="18" charset="0"/>
              </a:rPr>
              <a:t>Above 65% resistance rates were witnessed on macrolides and </a:t>
            </a:r>
            <a:r>
              <a:rPr lang="en-US" sz="2800" dirty="0" err="1">
                <a:latin typeface="Times" panose="02020603050405020304" pitchFamily="18" charset="0"/>
              </a:rPr>
              <a:t>lacosamide</a:t>
            </a:r>
            <a:r>
              <a:rPr lang="en-US" sz="2800" dirty="0">
                <a:latin typeface="Times" panose="02020603050405020304" pitchFamily="18" charset="0"/>
              </a:rPr>
              <a:t> ( erythromycin, clindamycin, and tetracycline)</a:t>
            </a:r>
          </a:p>
          <a:p>
            <a:r>
              <a:rPr lang="en-US" sz="2800" dirty="0">
                <a:latin typeface="Times" panose="02020603050405020304" pitchFamily="18" charset="0"/>
              </a:rPr>
              <a:t> More than 77% sensitivity was observed on gentamicin and levofloxacin.</a:t>
            </a:r>
          </a:p>
          <a:p>
            <a:r>
              <a:rPr lang="en-US" sz="2800" dirty="0">
                <a:latin typeface="Times" panose="02020603050405020304" pitchFamily="18" charset="0"/>
              </a:rPr>
              <a:t> Rising resistance rates to linezolid, rifampicin, clindamycin, and ciprofloxacin presenting more than 42% raising Critical health concern.</a:t>
            </a:r>
          </a:p>
          <a:p>
            <a:r>
              <a:rPr lang="en-US" sz="2800" dirty="0">
                <a:latin typeface="Times" panose="02020603050405020304" pitchFamily="18" charset="0"/>
              </a:rPr>
              <a:t> Antibiotic usage was Ceftriaxone (40%) and flucloxacillin (11.5%) (n=35)</a:t>
            </a:r>
          </a:p>
          <a:p>
            <a:r>
              <a:rPr lang="en-US" sz="2800" dirty="0">
                <a:latin typeface="Times" panose="02020603050405020304" pitchFamily="18" charset="0"/>
              </a:rPr>
              <a:t>94.3% (33/35) of the MRSA presented </a:t>
            </a:r>
            <a:r>
              <a:rPr lang="en-US" sz="2800" i="1" dirty="0" err="1">
                <a:latin typeface="Times" panose="02020603050405020304" pitchFamily="18" charset="0"/>
              </a:rPr>
              <a:t>mec</a:t>
            </a:r>
            <a:r>
              <a:rPr lang="en-US" sz="2800" i="1" dirty="0">
                <a:latin typeface="Times" panose="02020603050405020304" pitchFamily="18" charset="0"/>
              </a:rPr>
              <a:t> A </a:t>
            </a:r>
            <a:r>
              <a:rPr lang="en-US" sz="2800" dirty="0">
                <a:latin typeface="Times" panose="02020603050405020304" pitchFamily="18" charset="0"/>
              </a:rPr>
              <a:t>genes.</a:t>
            </a:r>
          </a:p>
          <a:p>
            <a:endParaRPr lang="LID4096" sz="2800" dirty="0">
              <a:latin typeface="Times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250E27-2ECA-66F4-B6BD-5AC968F3F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5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ACE738-F2C2-F083-69EE-7888F611A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459" y="0"/>
            <a:ext cx="2060627" cy="2066723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7C3B748-098C-A534-CB95-AE40838CF8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/>
          <a:p>
            <a:r>
              <a:rPr lang="en-US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LID4096" sz="1400" dirty="0">
              <a:solidFill>
                <a:srgbClr val="005B8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F7F659-35FC-8AE7-1252-F83DA0805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499" y="2108420"/>
            <a:ext cx="3541727" cy="393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91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27A8B-46F3-4220-B8DF-26590690C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AAE40-A6EF-4ECC-B881-04D90C43A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5FCBEF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" panose="02020603050405020304" pitchFamily="18" charset="0"/>
              </a:rPr>
              <a:t>• Linezolid and Rifampicin are the last-resort antibiotics used to treat serious infections..</a:t>
            </a:r>
          </a:p>
          <a:p>
            <a:pPr lvl="0">
              <a:buClr>
                <a:srgbClr val="5FCBEF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" panose="02020603050405020304" pitchFamily="18" charset="0"/>
              </a:rPr>
              <a:t>This signifies emergence of limited treatment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" panose="02020603050405020304" pitchFamily="18" charset="0"/>
              </a:rPr>
              <a:t>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" panose="02020603050405020304" pitchFamily="18" charset="0"/>
              </a:rPr>
              <a:t>options, extensive drug resistance, and worsened treatment outcomes.</a:t>
            </a:r>
          </a:p>
          <a:p>
            <a:pPr lvl="0">
              <a:buClr>
                <a:srgbClr val="5FCBEF"/>
              </a:buClr>
            </a:pPr>
            <a:r>
              <a:rPr lang="en-US" sz="2400" dirty="0">
                <a:latin typeface="Times New Roman" panose="02020603050405020304" pitchFamily="18" charset="0"/>
                <a:ea typeface="Aptos"/>
              </a:rPr>
              <a:t>Among positive participants,  female (66%), young adults (25-44 (34%) , older adults (60+ years).</a:t>
            </a:r>
          </a:p>
          <a:p>
            <a:pPr lvl="0">
              <a:buClr>
                <a:srgbClr val="5FCBEF"/>
              </a:buClr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Times" panose="02020603050405020304" pitchFamily="18" charset="0"/>
            </a:endParaRPr>
          </a:p>
          <a:p>
            <a:endParaRPr lang="en-K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997928-4AF2-4A8E-A3F7-656701C82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911082-4B6D-4942-99E1-37676AFE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64325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98835-7689-A51B-EC3B-ED4B73E59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13BAA-F7AC-8CB8-9E66-0DA703E37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14" y="0"/>
            <a:ext cx="8441750" cy="704538"/>
          </a:xfrm>
        </p:spPr>
        <p:txBody>
          <a:bodyPr/>
          <a:lstStyle/>
          <a:p>
            <a:pPr algn="ctr"/>
            <a:r>
              <a:rPr lang="en-US" b="1" dirty="0"/>
              <a:t>Discussion</a:t>
            </a:r>
            <a:endParaRPr lang="LID4096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EF2DD-7347-CE41-0E15-194C30C39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13" y="704539"/>
            <a:ext cx="9833545" cy="533682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" panose="02020603050405020304" pitchFamily="18" charset="0"/>
              </a:rPr>
              <a:t>The MRSA prevalence was 9.2% which is comparable to meta-analysis by Azzam, et al., 2025 (12-30%) across Africa </a:t>
            </a:r>
          </a:p>
          <a:p>
            <a:r>
              <a:rPr lang="en-GB" sz="2400" dirty="0">
                <a:latin typeface="Times" panose="02020603050405020304" pitchFamily="18" charset="0"/>
              </a:rPr>
              <a:t>MRSA are highly prevalent in Urban towns (15-25%) compared to rural  Nyandarua (Gitau et al., 2018; </a:t>
            </a:r>
            <a:r>
              <a:rPr lang="en-GB" sz="2400" dirty="0" err="1">
                <a:latin typeface="Times" panose="02020603050405020304" pitchFamily="18" charset="0"/>
              </a:rPr>
              <a:t>Ayoyi</a:t>
            </a:r>
            <a:r>
              <a:rPr lang="en-GB" sz="2400" dirty="0">
                <a:latin typeface="Times" panose="02020603050405020304" pitchFamily="18" charset="0"/>
              </a:rPr>
              <a:t> et al., 2017).</a:t>
            </a:r>
          </a:p>
          <a:p>
            <a:r>
              <a:rPr lang="en-GB" sz="2400" dirty="0">
                <a:latin typeface="Times" panose="02020603050405020304" pitchFamily="18" charset="0"/>
              </a:rPr>
              <a:t>The erythromycin and tetracycline resistance similar to a Nakuru study (</a:t>
            </a:r>
            <a:r>
              <a:rPr lang="en-GB" sz="2400" dirty="0" err="1">
                <a:latin typeface="Times" panose="02020603050405020304" pitchFamily="18" charset="0"/>
              </a:rPr>
              <a:t>Omuse</a:t>
            </a:r>
            <a:r>
              <a:rPr lang="en-GB" sz="2400" dirty="0">
                <a:latin typeface="Times" panose="02020603050405020304" pitchFamily="18" charset="0"/>
              </a:rPr>
              <a:t> et al., 2016)</a:t>
            </a:r>
          </a:p>
          <a:p>
            <a:r>
              <a:rPr lang="en-US" sz="2400" dirty="0">
                <a:latin typeface="Times" panose="02020603050405020304" pitchFamily="18" charset="0"/>
              </a:rPr>
              <a:t>Levofloxacin and Gentamicin are great treatment options for MRSA (MOH, 2020).</a:t>
            </a:r>
          </a:p>
          <a:p>
            <a:r>
              <a:rPr lang="en-US" sz="2400" dirty="0">
                <a:latin typeface="Times" panose="02020603050405020304" pitchFamily="18" charset="0"/>
              </a:rPr>
              <a:t>Extensive use of empirical antibiotics in primary care has led to increased AMR.</a:t>
            </a:r>
          </a:p>
          <a:p>
            <a:endParaRPr lang="en-US" sz="2400" dirty="0">
              <a:latin typeface="Times" panose="02020603050405020304" pitchFamily="18" charset="0"/>
            </a:endParaRPr>
          </a:p>
          <a:p>
            <a:endParaRPr lang="LID4096" sz="2400" dirty="0">
              <a:latin typeface="Times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01105B-593A-22C3-1971-28C65786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7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63E4F6-3E68-EDE4-451F-89EB3ADE5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459" y="0"/>
            <a:ext cx="2060627" cy="2066723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FF20B68-7D72-774B-3937-AA23F27956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/>
          <a:p>
            <a:r>
              <a:rPr lang="en-US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LID4096" sz="1400" dirty="0">
              <a:solidFill>
                <a:srgbClr val="005B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49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5CC05-07FC-61FC-22C8-9D6375F67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71931" cy="61459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5B84"/>
                </a:solidFill>
              </a:rPr>
              <a:t>Conclusion and Recommendation</a:t>
            </a:r>
            <a:endParaRPr lang="LID4096" b="1" dirty="0">
              <a:solidFill>
                <a:srgbClr val="005B84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8E924-4D85-8DF6-37DB-657E99F2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8</a:t>
            </a:fld>
            <a:endParaRPr lang="LID4096"/>
          </a:p>
        </p:txBody>
      </p:sp>
      <p:pic>
        <p:nvPicPr>
          <p:cNvPr id="6" name="Picture 5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A32FB3A7-7FF0-E0BC-CC36-9AFF95D144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88" y="237485"/>
            <a:ext cx="2060996" cy="2065029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D0B3E2-43B5-6C9C-31B3-8E09676CDC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3205" y="6183287"/>
            <a:ext cx="8702640" cy="365125"/>
          </a:xfrm>
        </p:spPr>
        <p:txBody>
          <a:bodyPr/>
          <a:lstStyle/>
          <a:p>
            <a:r>
              <a:rPr lang="en-US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LID4096" sz="1400" dirty="0">
              <a:solidFill>
                <a:srgbClr val="005B84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2CFBB2-523B-B920-0859-20AD17472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" y="614363"/>
            <a:ext cx="9051281" cy="5792124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Times" panose="02020603050405020304" pitchFamily="18" charset="0"/>
              </a:rPr>
              <a:t>Provided emphasis on the impacts of MRSA in Nyandarua County.</a:t>
            </a:r>
          </a:p>
          <a:p>
            <a:r>
              <a:rPr lang="en-GB" sz="2400" dirty="0">
                <a:latin typeface="Times" panose="02020603050405020304" pitchFamily="18" charset="0"/>
              </a:rPr>
              <a:t>Gentamicin and Levofloxacin were most efficacious drugs against MRSA.</a:t>
            </a:r>
          </a:p>
          <a:p>
            <a:r>
              <a:rPr lang="en-GB" sz="2400" i="1" dirty="0">
                <a:latin typeface="Times" panose="02020603050405020304" pitchFamily="18" charset="0"/>
              </a:rPr>
              <a:t>Mec A </a:t>
            </a:r>
            <a:r>
              <a:rPr lang="en-GB" sz="2400" dirty="0">
                <a:latin typeface="Times" panose="02020603050405020304" pitchFamily="18" charset="0"/>
              </a:rPr>
              <a:t>are predominant among the MRSA isolated(~94%), with most colonizing auxiliary region.</a:t>
            </a:r>
          </a:p>
          <a:p>
            <a:r>
              <a:rPr lang="en-GB" sz="2400" dirty="0">
                <a:latin typeface="Times" panose="02020603050405020304" pitchFamily="18" charset="0"/>
              </a:rPr>
              <a:t>Regular MRSA screening, sanitation, improved contact precautions, and sensitisation on IPC programs.</a:t>
            </a:r>
          </a:p>
          <a:p>
            <a:r>
              <a:rPr lang="en-GB" sz="2400" dirty="0">
                <a:latin typeface="Times" panose="02020603050405020304" pitchFamily="18" charset="0"/>
              </a:rPr>
              <a:t>Implementation of Multifaceted strategies on community engagement and policy reforms</a:t>
            </a:r>
          </a:p>
          <a:p>
            <a:r>
              <a:rPr lang="en-GB" sz="2400" dirty="0">
                <a:latin typeface="Times" panose="02020603050405020304" pitchFamily="18" charset="0"/>
              </a:rPr>
              <a:t>Strict hygiene, infection control, and responsible antibiotic use, are essential</a:t>
            </a:r>
            <a:endParaRPr lang="en-US" sz="2400" dirty="0">
              <a:latin typeface="Times" panose="02020603050405020304" pitchFamily="18" charset="0"/>
            </a:endParaRPr>
          </a:p>
          <a:p>
            <a:endParaRPr lang="en-GB" sz="2400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746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9F5EF-6B26-4600-A101-5CF5AE65C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64BAB-87AD-44BB-8A31-8A3ED4816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Guo, Y., Song, G., Sun, M., Wang, J., &amp; Wang, Y. (2020). Prevalence and Therapies of Antibiotic-Resistance in Staphylococcus aureus.</a:t>
            </a:r>
          </a:p>
          <a:p>
            <a:r>
              <a:rPr lang="en-GB" dirty="0" err="1"/>
              <a:t>Nandhini</a:t>
            </a:r>
            <a:r>
              <a:rPr lang="en-GB" dirty="0"/>
              <a:t>, P., Kumar, P., </a:t>
            </a:r>
            <a:r>
              <a:rPr lang="en-GB" dirty="0" err="1"/>
              <a:t>Mickymaray</a:t>
            </a:r>
            <a:r>
              <a:rPr lang="en-GB" dirty="0"/>
              <a:t>, S., </a:t>
            </a:r>
            <a:r>
              <a:rPr lang="en-GB" dirty="0" err="1"/>
              <a:t>Alothaim</a:t>
            </a:r>
            <a:r>
              <a:rPr lang="en-GB" dirty="0"/>
              <a:t>, S. A., Somasundaram, J., &amp; </a:t>
            </a:r>
            <a:r>
              <a:rPr lang="en-GB" dirty="0" err="1"/>
              <a:t>Rajan</a:t>
            </a:r>
            <a:r>
              <a:rPr lang="en-GB" dirty="0"/>
              <a:t>, M. (2022). Recent Developments in Methicillin-Resistant Staphylococcus aureus (MRSA) Treatment.</a:t>
            </a:r>
          </a:p>
          <a:p>
            <a:r>
              <a:rPr lang="en-GB" dirty="0" err="1"/>
              <a:t>Nandhini</a:t>
            </a:r>
            <a:r>
              <a:rPr lang="en-GB" dirty="0"/>
              <a:t>, P., Kumar, P., </a:t>
            </a:r>
            <a:r>
              <a:rPr lang="en-GB" dirty="0" err="1"/>
              <a:t>Mickymaray</a:t>
            </a:r>
            <a:r>
              <a:rPr lang="en-GB" dirty="0"/>
              <a:t>, S., </a:t>
            </a:r>
            <a:r>
              <a:rPr lang="en-GB" dirty="0" err="1"/>
              <a:t>Alothaim</a:t>
            </a:r>
            <a:r>
              <a:rPr lang="en-GB" dirty="0"/>
              <a:t>, S. A., Somasundaram, J., &amp; </a:t>
            </a:r>
            <a:r>
              <a:rPr lang="en-GB" dirty="0" err="1"/>
              <a:t>Rajan</a:t>
            </a:r>
            <a:r>
              <a:rPr lang="en-GB" dirty="0"/>
              <a:t>, M. (2022). Recent Developments in Methicillin-Resistant Staphylococcus aureus (MRSA) Treatment.</a:t>
            </a:r>
          </a:p>
          <a:p>
            <a:r>
              <a:rPr lang="en-GB" dirty="0" err="1"/>
              <a:t>Hindy</a:t>
            </a:r>
            <a:r>
              <a:rPr lang="en-GB" dirty="0"/>
              <a:t>, J.-R. H., &amp; </a:t>
            </a:r>
            <a:r>
              <a:rPr lang="en-GB" dirty="0" err="1"/>
              <a:t>Kanj</a:t>
            </a:r>
            <a:r>
              <a:rPr lang="en-GB" dirty="0"/>
              <a:t>, S. S. (2022). New drugs for methicillin-resistant Staphylococcus aureus skin and soft tissue infections</a:t>
            </a:r>
          </a:p>
          <a:p>
            <a:endParaRPr lang="en-GB" dirty="0"/>
          </a:p>
          <a:p>
            <a:endParaRPr lang="en-K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4900C5-8361-4FA2-852F-8F52EE886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F1A531-1B36-48FB-9FDB-62000E7AA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8784375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1090</TotalTime>
  <Words>922</Words>
  <Application>Microsoft Office PowerPoint</Application>
  <PresentationFormat>Widescreen</PresentationFormat>
  <Paragraphs>78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Arial</vt:lpstr>
      <vt:lpstr>Times</vt:lpstr>
      <vt:lpstr>Times New Roman</vt:lpstr>
      <vt:lpstr>Trebuchet MS</vt:lpstr>
      <vt:lpstr>Wingdings</vt:lpstr>
      <vt:lpstr>Wingdings 3</vt:lpstr>
      <vt:lpstr>Facet</vt:lpstr>
      <vt:lpstr>Detection of MRSA colonization in patients admitted at JM Kariuki County Hospital in Nyandarua County, Kenya</vt:lpstr>
      <vt:lpstr>Introduction</vt:lpstr>
      <vt:lpstr>Objectives</vt:lpstr>
      <vt:lpstr>Methodology</vt:lpstr>
      <vt:lpstr>Results</vt:lpstr>
      <vt:lpstr>Results</vt:lpstr>
      <vt:lpstr>Discussion</vt:lpstr>
      <vt:lpstr>Conclusion and Recommendation</vt:lpstr>
      <vt:lpstr>References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_Webmaster Kenya</dc:creator>
  <cp:lastModifiedBy>EMMA</cp:lastModifiedBy>
  <cp:revision>29</cp:revision>
  <dcterms:created xsi:type="dcterms:W3CDTF">2024-08-06T05:45:52Z</dcterms:created>
  <dcterms:modified xsi:type="dcterms:W3CDTF">2025-09-12T17:38:59Z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af03ff0-41c5-4c41-b55e-fabb8fae94be_Enabled">
    <vt:lpwstr>true</vt:lpwstr>
  </property>
  <property fmtid="{D5CDD505-2E9C-101B-9397-08002B2CF9AE}" pid="3" name="MSIP_Label_8af03ff0-41c5-4c41-b55e-fabb8fae94be_SetDate">
    <vt:lpwstr>2024-08-06T10:29:09Z</vt:lpwstr>
  </property>
  <property fmtid="{D5CDD505-2E9C-101B-9397-08002B2CF9AE}" pid="4" name="MSIP_Label_8af03ff0-41c5-4c41-b55e-fabb8fae94be_Method">
    <vt:lpwstr>Privileged</vt:lpwstr>
  </property>
  <property fmtid="{D5CDD505-2E9C-101B-9397-08002B2CF9AE}" pid="5" name="MSIP_Label_8af03ff0-41c5-4c41-b55e-fabb8fae94be_Name">
    <vt:lpwstr>8af03ff0-41c5-4c41-b55e-fabb8fae94be</vt:lpwstr>
  </property>
  <property fmtid="{D5CDD505-2E9C-101B-9397-08002B2CF9AE}" pid="6" name="MSIP_Label_8af03ff0-41c5-4c41-b55e-fabb8fae94be_SiteId">
    <vt:lpwstr>9ce70869-60db-44fd-abe8-d2767077fc8f</vt:lpwstr>
  </property>
  <property fmtid="{D5CDD505-2E9C-101B-9397-08002B2CF9AE}" pid="7" name="MSIP_Label_8af03ff0-41c5-4c41-b55e-fabb8fae94be_ActionId">
    <vt:lpwstr>48e1dc72-f33f-487e-af04-39efe7ddefd0</vt:lpwstr>
  </property>
  <property fmtid="{D5CDD505-2E9C-101B-9397-08002B2CF9AE}" pid="8" name="MSIP_Label_8af03ff0-41c5-4c41-b55e-fabb8fae94be_ContentBits">
    <vt:lpwstr>0</vt:lpwstr>
  </property>
</Properties>
</file>